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5"/>
  </p:notesMasterIdLst>
  <p:sldIdLst>
    <p:sldId id="256" r:id="rId2"/>
    <p:sldId id="289" r:id="rId3"/>
    <p:sldId id="307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6" r:id="rId18"/>
    <p:sldId id="337" r:id="rId19"/>
    <p:sldId id="338" r:id="rId20"/>
    <p:sldId id="312" r:id="rId21"/>
    <p:sldId id="314" r:id="rId22"/>
    <p:sldId id="340" r:id="rId23"/>
    <p:sldId id="339" r:id="rId24"/>
  </p:sldIdLst>
  <p:sldSz cx="9144000" cy="5715000" type="screen16x10"/>
  <p:notesSz cx="6858000" cy="9144000"/>
  <p:embeddedFontLst>
    <p:embeddedFont>
      <p:font typeface="Brush Script Std" panose="03060802040607070404" pitchFamily="66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Courier Prime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324">
          <p15:clr>
            <a:srgbClr val="9AA0A6"/>
          </p15:clr>
        </p15:guide>
        <p15:guide id="4" pos="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929"/>
    <a:srgbClr val="00823B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523578-0A07-46F1-AA79-5D55C9D94B4E}">
  <a:tblStyle styleId="{4C523578-0A07-46F1-AA79-5D55C9D94B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91" autoAdjust="0"/>
  </p:normalViewPr>
  <p:slideViewPr>
    <p:cSldViewPr snapToGrid="0">
      <p:cViewPr varScale="1">
        <p:scale>
          <a:sx n="77" d="100"/>
          <a:sy n="77" d="100"/>
        </p:scale>
        <p:origin x="1110" y="90"/>
      </p:cViewPr>
      <p:guideLst>
        <p:guide orient="horz" pos="1800"/>
        <p:guide pos="2880"/>
        <p:guide orient="horz" pos="3324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8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onferenc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 descr="jkdjfkjsdklfjd" title="jhjdhfjsdh"/>
          <p:cNvSpPr txBox="1">
            <a:spLocks noGrp="1"/>
          </p:cNvSpPr>
          <p:nvPr>
            <p:ph type="ctrTitle"/>
          </p:nvPr>
        </p:nvSpPr>
        <p:spPr>
          <a:xfrm>
            <a:off x="1207425" y="2839544"/>
            <a:ext cx="5693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Arial"/>
              <a:buNone/>
              <a:defRPr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311708" y="340134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5200"/>
              <a:buFont typeface="Arial"/>
              <a:buNone/>
              <a:defRPr sz="52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13526" y="4583667"/>
            <a:ext cx="49677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986875" y="2702646"/>
            <a:ext cx="19623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Arial"/>
              <a:buNone/>
              <a:defRPr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419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3"/>
          <p:cNvCxnSpPr/>
          <p:nvPr/>
        </p:nvCxnSpPr>
        <p:spPr>
          <a:xfrm rot="10800000" flipH="1">
            <a:off x="383286" y="1220828"/>
            <a:ext cx="8594700" cy="1200"/>
          </a:xfrm>
          <a:prstGeom prst="straightConnector1">
            <a:avLst/>
          </a:prstGeom>
          <a:noFill/>
          <a:ln w="19050" cap="flat" cmpd="sng">
            <a:solidFill>
              <a:srgbClr val="B2222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3"/>
          <p:cNvSpPr txBox="1"/>
          <p:nvPr/>
        </p:nvSpPr>
        <p:spPr>
          <a:xfrm>
            <a:off x="4259825" y="5255639"/>
            <a:ext cx="36276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6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AOS">
  <p:cSld name="TITLE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311700" y="1155413"/>
            <a:ext cx="85206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5200"/>
              <a:buFont typeface="Arial"/>
              <a:buNone/>
              <a:defRPr sz="52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4" descr="jkdjfkjsdklfjd" title="jhjdhfjsdh"/>
          <p:cNvSpPr txBox="1">
            <a:spLocks noGrp="1"/>
          </p:cNvSpPr>
          <p:nvPr>
            <p:ph type="ctrTitle" idx="2"/>
          </p:nvPr>
        </p:nvSpPr>
        <p:spPr>
          <a:xfrm>
            <a:off x="1645609" y="3185083"/>
            <a:ext cx="61713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4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20125" y="5072831"/>
            <a:ext cx="31374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125" y="71056"/>
            <a:ext cx="1216730" cy="118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orient="horz" pos="45">
          <p15:clr>
            <a:srgbClr val="FA7B17"/>
          </p15:clr>
        </p15:guide>
        <p15:guide id="3" orient="horz" pos="106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81000" y="127001"/>
            <a:ext cx="83820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  <a:defRPr sz="47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381000" y="889000"/>
            <a:ext cx="8382000" cy="46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077200" y="5283729"/>
            <a:ext cx="685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4758" y="5261845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1361" y="128030"/>
            <a:ext cx="1020462" cy="9939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>
          <p15:clr>
            <a:srgbClr val="EA4335"/>
          </p15:clr>
        </p15:guide>
        <p15:guide id="2" orient="horz" pos="190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ebp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70639"/>
            <a:ext cx="8520600" cy="448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br>
              <a:rPr lang="en" sz="2500" dirty="0">
                <a:solidFill>
                  <a:schemeClr val="dk1"/>
                </a:solidFill>
              </a:rPr>
            </a:br>
            <a:br>
              <a:rPr lang="en" sz="5400" b="1" dirty="0"/>
            </a:br>
            <a:r>
              <a:rPr lang="en" sz="3500" dirty="0"/>
              <a:t>GhostMinion: </a:t>
            </a:r>
            <a:r>
              <a:rPr lang="en-US" sz="3500" dirty="0"/>
              <a:t>A Strictness-Ordered Cache System for </a:t>
            </a:r>
            <a:r>
              <a:rPr lang="en-US" sz="3500" dirty="0" err="1"/>
              <a:t>Spectre</a:t>
            </a:r>
            <a:r>
              <a:rPr lang="en-US" sz="3500" dirty="0"/>
              <a:t> Mitigation</a:t>
            </a:r>
            <a:r>
              <a:rPr lang="en-US" sz="3500" baseline="30000" dirty="0"/>
              <a:t>[1]</a:t>
            </a:r>
            <a:r>
              <a:rPr lang="en" sz="3500" dirty="0"/>
              <a:t>  </a:t>
            </a:r>
            <a:endParaRPr sz="35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5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dirty="0">
                <a:solidFill>
                  <a:srgbClr val="000000"/>
                </a:solidFill>
              </a:rPr>
              <a:t>Sumon Nath</a:t>
            </a:r>
            <a:endParaRPr sz="2500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0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sumon@cse.iitb.ac.in</a:t>
            </a:r>
            <a:endParaRPr sz="20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0" y="5073463"/>
            <a:ext cx="8832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[1] Ainsworth, Sam. 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GhostMinion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A strictness-ordered cache system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Spectre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mitigation." In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MICRO-54: 54th Annual IEEE/ACM International Symposium on Microarchitecture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pp. 592-606. 2021.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AD90E-E3D8-20E6-9BD0-18359684E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67" r="77500" b="76660"/>
          <a:stretch/>
        </p:blipFill>
        <p:spPr>
          <a:xfrm>
            <a:off x="0" y="26014"/>
            <a:ext cx="2743200" cy="8150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Strictness 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C3401F-C2F3-F42C-F233-3909C56B73BC}"/>
                  </a:ext>
                </a:extLst>
              </p:cNvPr>
              <p:cNvSpPr txBox="1"/>
              <p:nvPr/>
            </p:nvSpPr>
            <p:spPr>
              <a:xfrm>
                <a:off x="1536700" y="1594991"/>
                <a:ext cx="6070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can impact timing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𝒊𝒇𝒇</m:t>
                    </m:r>
                  </m:oMath>
                </a14:m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3200" b="1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r>
                      <a:rPr lang="en-US" sz="32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2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C3401F-C2F3-F42C-F233-3909C56B7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700" y="1594991"/>
                <a:ext cx="6070600" cy="1077218"/>
              </a:xfrm>
              <a:prstGeom prst="rect">
                <a:avLst/>
              </a:prstGeom>
              <a:blipFill>
                <a:blip r:embed="rId2"/>
                <a:stretch>
                  <a:fillRect t="-738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E2CC38-DC12-C2A9-8027-C274883E3F18}"/>
              </a:ext>
            </a:extLst>
          </p:cNvPr>
          <p:cNvSpPr txBox="1"/>
          <p:nvPr/>
        </p:nvSpPr>
        <p:spPr>
          <a:xfrm>
            <a:off x="1444868" y="3071576"/>
            <a:ext cx="6254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  	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 </a:t>
            </a:r>
            <a:r>
              <a:rPr lang="en-US" sz="2400" b="1" dirty="0">
                <a:cs typeface="Arial" panose="020B0604020202020204" pitchFamily="34" charset="0"/>
              </a:rPr>
              <a:t>    </a:t>
            </a:r>
            <a:endParaRPr lang="en-US" sz="240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9" name="Arrow: U-Turn 8">
            <a:extLst>
              <a:ext uri="{FF2B5EF4-FFF2-40B4-BE49-F238E27FC236}">
                <a16:creationId xmlns:a16="http://schemas.microsoft.com/office/drawing/2014/main" id="{335CCAA8-C770-A5B4-8712-BB1FD7FB1EDC}"/>
              </a:ext>
            </a:extLst>
          </p:cNvPr>
          <p:cNvSpPr/>
          <p:nvPr/>
        </p:nvSpPr>
        <p:spPr>
          <a:xfrm rot="16200000">
            <a:off x="216450" y="3305449"/>
            <a:ext cx="1661746" cy="1471246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2692C-AAD4-19BC-3FA7-5FA7CDF9E5F9}"/>
              </a:ext>
            </a:extLst>
          </p:cNvPr>
          <p:cNvCxnSpPr/>
          <p:nvPr/>
        </p:nvCxnSpPr>
        <p:spPr>
          <a:xfrm flipH="1">
            <a:off x="6604000" y="4783045"/>
            <a:ext cx="393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66E00E-F7B4-79B3-F03B-A992569F7E74}"/>
              </a:ext>
            </a:extLst>
          </p:cNvPr>
          <p:cNvCxnSpPr>
            <a:cxnSpLocks/>
          </p:cNvCxnSpPr>
          <p:nvPr/>
        </p:nvCxnSpPr>
        <p:spPr>
          <a:xfrm flipH="1">
            <a:off x="4298949" y="3309845"/>
            <a:ext cx="8445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A89826-A5E0-0F21-3009-B60384189DF6}"/>
              </a:ext>
            </a:extLst>
          </p:cNvPr>
          <p:cNvSpPr txBox="1"/>
          <p:nvPr/>
        </p:nvSpPr>
        <p:spPr>
          <a:xfrm>
            <a:off x="7429500" y="4597400"/>
            <a:ext cx="1033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9FF90-97C9-6400-0635-457F48975FE4}"/>
              </a:ext>
            </a:extLst>
          </p:cNvPr>
          <p:cNvSpPr txBox="1"/>
          <p:nvPr/>
        </p:nvSpPr>
        <p:spPr>
          <a:xfrm>
            <a:off x="5704742" y="3079767"/>
            <a:ext cx="147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commits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7F0CF-99B1-40B5-DFCD-65A7DE6A9808}"/>
              </a:ext>
            </a:extLst>
          </p:cNvPr>
          <p:cNvSpPr txBox="1"/>
          <p:nvPr/>
        </p:nvSpPr>
        <p:spPr>
          <a:xfrm>
            <a:off x="7429500" y="4367546"/>
            <a:ext cx="1471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2929"/>
                </a:solidFill>
              </a:rPr>
              <a:t>doesn’t</a:t>
            </a:r>
          </a:p>
          <a:p>
            <a:r>
              <a:rPr lang="en-US" sz="2400" b="1" i="1" dirty="0">
                <a:solidFill>
                  <a:srgbClr val="FF2929"/>
                </a:solidFill>
              </a:rPr>
              <a:t>commit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1EAB5993-D7B7-8743-2184-8CBE8F8C8ECD}"/>
              </a:ext>
            </a:extLst>
          </p:cNvPr>
          <p:cNvSpPr/>
          <p:nvPr/>
        </p:nvSpPr>
        <p:spPr>
          <a:xfrm>
            <a:off x="4406900" y="2024359"/>
            <a:ext cx="1134828" cy="777568"/>
          </a:xfrm>
          <a:prstGeom prst="mathMultiply">
            <a:avLst>
              <a:gd name="adj1" fmla="val 653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343C86-CBFA-F61D-32EE-0436DE148514}"/>
                  </a:ext>
                </a:extLst>
              </p:cNvPr>
              <p:cNvSpPr txBox="1"/>
              <p:nvPr/>
            </p:nvSpPr>
            <p:spPr>
              <a:xfrm>
                <a:off x="5158642" y="3010721"/>
                <a:ext cx="5461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343C86-CBFA-F61D-32EE-0436DE148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642" y="3010721"/>
                <a:ext cx="5461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EB2438-C629-890D-2C11-779D943589CB}"/>
                  </a:ext>
                </a:extLst>
              </p:cNvPr>
              <p:cNvSpPr txBox="1"/>
              <p:nvPr/>
            </p:nvSpPr>
            <p:spPr>
              <a:xfrm>
                <a:off x="6940550" y="4495539"/>
                <a:ext cx="5461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EB2438-C629-890D-2C11-779D94358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50" y="4495539"/>
                <a:ext cx="5461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5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7" grpId="0"/>
      <p:bldP spid="18" grpId="0"/>
      <p:bldP spid="21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Temporal 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3401F-C2F3-F42C-F233-3909C56B73BC}"/>
              </a:ext>
            </a:extLst>
          </p:cNvPr>
          <p:cNvSpPr txBox="1"/>
          <p:nvPr/>
        </p:nvSpPr>
        <p:spPr>
          <a:xfrm>
            <a:off x="555178" y="1479443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*strictness ordering hard to implement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A89826-A5E0-0F21-3009-B60384189DF6}"/>
              </a:ext>
            </a:extLst>
          </p:cNvPr>
          <p:cNvSpPr txBox="1"/>
          <p:nvPr/>
        </p:nvSpPr>
        <p:spPr>
          <a:xfrm>
            <a:off x="7429500" y="4597400"/>
            <a:ext cx="1033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7BD92-6F13-0B0F-9879-4148A9C2533E}"/>
                  </a:ext>
                </a:extLst>
              </p:cNvPr>
              <p:cNvSpPr txBox="1"/>
              <p:nvPr/>
            </p:nvSpPr>
            <p:spPr>
              <a:xfrm>
                <a:off x="1358900" y="2253591"/>
                <a:ext cx="6070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can impact timing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𝒊𝒇𝒇</m:t>
                    </m:r>
                  </m:oMath>
                </a14:m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∨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𝐬𝐞𝐪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7BD92-6F13-0B0F-9879-4148A9C25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00" y="2253591"/>
                <a:ext cx="6070600" cy="1077218"/>
              </a:xfrm>
              <a:prstGeom prst="rect">
                <a:avLst/>
              </a:prstGeom>
              <a:blipFill>
                <a:blip r:embed="rId2"/>
                <a:stretch>
                  <a:fillRect t="-7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E5E2BE-DA88-6B0C-3C43-298A1A35E457}"/>
                  </a:ext>
                </a:extLst>
              </p:cNvPr>
              <p:cNvSpPr txBox="1"/>
              <p:nvPr/>
            </p:nvSpPr>
            <p:spPr>
              <a:xfrm>
                <a:off x="53345" y="4654148"/>
                <a:ext cx="83439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yes! 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𝐬𝐞𝐪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d>
                    <m:r>
                      <m:rPr>
                        <m:nor/>
                      </m:rPr>
                      <a: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nor/>
                      </m:rPr>
                      <a:rPr lang="en-US" sz="3200" b="1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32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r>
                      <a:rPr lang="en-US" sz="32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sz="32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32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en-US" sz="32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r>
                      <a:rPr lang="en-US" sz="32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2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E5E2BE-DA88-6B0C-3C43-298A1A35E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" y="4654148"/>
                <a:ext cx="8343900" cy="584775"/>
              </a:xfrm>
              <a:prstGeom prst="rect">
                <a:avLst/>
              </a:prstGeom>
              <a:blipFill>
                <a:blip r:embed="rId3"/>
                <a:stretch>
                  <a:fillRect l="-1899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FD1A316-5A52-4999-4FAD-FB36393A7B1E}"/>
              </a:ext>
            </a:extLst>
          </p:cNvPr>
          <p:cNvSpPr txBox="1"/>
          <p:nvPr/>
        </p:nvSpPr>
        <p:spPr>
          <a:xfrm>
            <a:off x="1003300" y="373081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it ensure strictness ordering?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1E8523-5021-693E-D9B8-B43E136B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203" y="3670621"/>
            <a:ext cx="719525" cy="7843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350938-2F9F-C802-96C5-F04424B6F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103" y="4638477"/>
            <a:ext cx="736456" cy="7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A900D-6F9E-60CB-BDB2-565C8342F37F}"/>
              </a:ext>
            </a:extLst>
          </p:cNvPr>
          <p:cNvSpPr txBox="1"/>
          <p:nvPr/>
        </p:nvSpPr>
        <p:spPr>
          <a:xfrm>
            <a:off x="609600" y="1593191"/>
            <a:ext cx="80137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GhostMinion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- cache system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Techniques: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TimeGuarding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Free-slotting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LeapFrogging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*Applied to other microarchitecture structures </a:t>
            </a:r>
          </a:p>
        </p:txBody>
      </p:sp>
    </p:spTree>
    <p:extLst>
      <p:ext uri="{BB962C8B-B14F-4D97-AF65-F5344CB8AC3E}">
        <p14:creationId xmlns:p14="http://schemas.microsoft.com/office/powerpoint/2010/main" val="146082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 err="1"/>
              <a:t>GhostMinion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829EC9-592E-C01F-C231-3D2AC4C99391}"/>
              </a:ext>
            </a:extLst>
          </p:cNvPr>
          <p:cNvSpPr/>
          <p:nvPr/>
        </p:nvSpPr>
        <p:spPr>
          <a:xfrm>
            <a:off x="1932232" y="3880939"/>
            <a:ext cx="1023572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L1D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A4EBD8-B4A7-8143-1B2E-B07A47A246F5}"/>
              </a:ext>
            </a:extLst>
          </p:cNvPr>
          <p:cNvSpPr/>
          <p:nvPr/>
        </p:nvSpPr>
        <p:spPr>
          <a:xfrm>
            <a:off x="1730375" y="3192305"/>
            <a:ext cx="1427284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70DA55-99D5-7034-A61B-6805FF37A119}"/>
              </a:ext>
            </a:extLst>
          </p:cNvPr>
          <p:cNvSpPr/>
          <p:nvPr/>
        </p:nvSpPr>
        <p:spPr>
          <a:xfrm>
            <a:off x="1533281" y="2503671"/>
            <a:ext cx="1821473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LLC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FF1C55-29AB-D02F-D825-F9B81BE8FA5A}"/>
              </a:ext>
            </a:extLst>
          </p:cNvPr>
          <p:cNvSpPr/>
          <p:nvPr/>
        </p:nvSpPr>
        <p:spPr>
          <a:xfrm>
            <a:off x="703875" y="1841169"/>
            <a:ext cx="3480288" cy="4049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DRAM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061CB4-5537-AB04-8869-A77626B45E10}"/>
              </a:ext>
            </a:extLst>
          </p:cNvPr>
          <p:cNvCxnSpPr>
            <a:cxnSpLocks/>
          </p:cNvCxnSpPr>
          <p:nvPr/>
        </p:nvCxnSpPr>
        <p:spPr>
          <a:xfrm flipH="1" flipV="1">
            <a:off x="2444017" y="3597209"/>
            <a:ext cx="1" cy="28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E683F6-0011-886F-0929-56DB157CE1FD}"/>
              </a:ext>
            </a:extLst>
          </p:cNvPr>
          <p:cNvCxnSpPr/>
          <p:nvPr/>
        </p:nvCxnSpPr>
        <p:spPr>
          <a:xfrm flipV="1">
            <a:off x="2444017" y="2923829"/>
            <a:ext cx="0" cy="25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279EE8-FF92-488F-9350-BC0DB981CEC2}"/>
              </a:ext>
            </a:extLst>
          </p:cNvPr>
          <p:cNvCxnSpPr/>
          <p:nvPr/>
        </p:nvCxnSpPr>
        <p:spPr>
          <a:xfrm flipV="1">
            <a:off x="2444018" y="2246073"/>
            <a:ext cx="0" cy="25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EDF9A6-AD6A-10BC-8752-78E28B4DAE6A}"/>
              </a:ext>
            </a:extLst>
          </p:cNvPr>
          <p:cNvSpPr/>
          <p:nvPr/>
        </p:nvSpPr>
        <p:spPr>
          <a:xfrm>
            <a:off x="1634881" y="4505901"/>
            <a:ext cx="2453788" cy="684860"/>
          </a:xfrm>
          <a:prstGeom prst="roundRect">
            <a:avLst/>
          </a:prstGeom>
          <a:pattFill prst="narVert">
            <a:fgClr>
              <a:schemeClr val="lt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453F65-C290-6026-E612-253BDC368211}"/>
              </a:ext>
            </a:extLst>
          </p:cNvPr>
          <p:cNvCxnSpPr>
            <a:cxnSpLocks/>
          </p:cNvCxnSpPr>
          <p:nvPr/>
        </p:nvCxnSpPr>
        <p:spPr>
          <a:xfrm flipH="1" flipV="1">
            <a:off x="2444017" y="4285843"/>
            <a:ext cx="5130" cy="23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D4214E-4E07-164F-055F-10BBC30A1CDB}"/>
              </a:ext>
            </a:extLst>
          </p:cNvPr>
          <p:cNvSpPr/>
          <p:nvPr/>
        </p:nvSpPr>
        <p:spPr>
          <a:xfrm>
            <a:off x="3138000" y="3893639"/>
            <a:ext cx="808892" cy="4049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GM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16D9BA-650C-7D2A-ADE0-C302A4238ED5}"/>
              </a:ext>
            </a:extLst>
          </p:cNvPr>
          <p:cNvCxnSpPr>
            <a:cxnSpLocks/>
          </p:cNvCxnSpPr>
          <p:nvPr/>
        </p:nvCxnSpPr>
        <p:spPr>
          <a:xfrm flipH="1" flipV="1">
            <a:off x="3548063" y="4285845"/>
            <a:ext cx="5130" cy="23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68;p10">
            <a:extLst>
              <a:ext uri="{FF2B5EF4-FFF2-40B4-BE49-F238E27FC236}">
                <a16:creationId xmlns:a16="http://schemas.microsoft.com/office/drawing/2014/main" id="{CAA9E443-9D3A-F2C3-6F3A-56519BF354D0}"/>
              </a:ext>
            </a:extLst>
          </p:cNvPr>
          <p:cNvSpPr txBox="1"/>
          <p:nvPr/>
        </p:nvSpPr>
        <p:spPr>
          <a:xfrm>
            <a:off x="4414720" y="1463003"/>
            <a:ext cx="441758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Same as </a:t>
            </a:r>
            <a:r>
              <a:rPr lang="en-US" sz="2400" dirty="0" err="1">
                <a:latin typeface="Cambria"/>
                <a:ea typeface="Cambria"/>
                <a:cs typeface="Cambria"/>
                <a:sym typeface="Cambria"/>
              </a:rPr>
              <a:t>MuonTrap</a:t>
            </a:r>
            <a:endParaRPr lang="en-US" sz="2400"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Accessed in parallel to L1D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00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 err="1"/>
              <a:t>TimeGuarding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3FEF-1289-807C-669C-36B583C04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7" t="41163" r="30897" b="24404"/>
          <a:stretch/>
        </p:blipFill>
        <p:spPr>
          <a:xfrm>
            <a:off x="2582985" y="2007683"/>
            <a:ext cx="5451230" cy="1770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D6C5D7-9B0D-B7E3-4002-62685CEE1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5" t="36831" r="36923" b="31472"/>
          <a:stretch/>
        </p:blipFill>
        <p:spPr>
          <a:xfrm>
            <a:off x="2582985" y="3930268"/>
            <a:ext cx="4360985" cy="1629509"/>
          </a:xfrm>
          <a:prstGeom prst="rect">
            <a:avLst/>
          </a:prstGeom>
        </p:spPr>
      </p:pic>
      <p:sp>
        <p:nvSpPr>
          <p:cNvPr id="16" name="Google Shape;68;p10">
            <a:extLst>
              <a:ext uri="{FF2B5EF4-FFF2-40B4-BE49-F238E27FC236}">
                <a16:creationId xmlns:a16="http://schemas.microsoft.com/office/drawing/2014/main" id="{ED010F93-6D48-EAF4-3C00-FCA6526EAF9E}"/>
              </a:ext>
            </a:extLst>
          </p:cNvPr>
          <p:cNvSpPr txBox="1"/>
          <p:nvPr/>
        </p:nvSpPr>
        <p:spPr>
          <a:xfrm>
            <a:off x="515820" y="1332550"/>
            <a:ext cx="44175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Ensures temporal ordering</a:t>
            </a: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" name="Google Shape;68;p10">
            <a:extLst>
              <a:ext uri="{FF2B5EF4-FFF2-40B4-BE49-F238E27FC236}">
                <a16:creationId xmlns:a16="http://schemas.microsoft.com/office/drawing/2014/main" id="{1B67C5D3-0AFD-5A0C-25E4-66EAE5413BDF}"/>
              </a:ext>
            </a:extLst>
          </p:cNvPr>
          <p:cNvSpPr txBox="1"/>
          <p:nvPr/>
        </p:nvSpPr>
        <p:spPr>
          <a:xfrm>
            <a:off x="1109785" y="2472637"/>
            <a:ext cx="10139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Read</a:t>
            </a: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" name="Google Shape;68;p10">
            <a:extLst>
              <a:ext uri="{FF2B5EF4-FFF2-40B4-BE49-F238E27FC236}">
                <a16:creationId xmlns:a16="http://schemas.microsoft.com/office/drawing/2014/main" id="{473BCEA3-3E41-51B1-AC95-CBB5297A2FB4}"/>
              </a:ext>
            </a:extLst>
          </p:cNvPr>
          <p:cNvSpPr txBox="1"/>
          <p:nvPr/>
        </p:nvSpPr>
        <p:spPr>
          <a:xfrm>
            <a:off x="1162522" y="4286805"/>
            <a:ext cx="90850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Fill</a:t>
            </a: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8011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Free-slotting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990A-F76E-24E3-47DD-5EE512D10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4" t="22465" r="40255" b="19387"/>
          <a:stretch/>
        </p:blipFill>
        <p:spPr>
          <a:xfrm>
            <a:off x="2157046" y="1568813"/>
            <a:ext cx="4829908" cy="2989386"/>
          </a:xfrm>
          <a:prstGeom prst="rect">
            <a:avLst/>
          </a:prstGeom>
        </p:spPr>
      </p:pic>
      <p:sp>
        <p:nvSpPr>
          <p:cNvPr id="6" name="Google Shape;68;p10">
            <a:extLst>
              <a:ext uri="{FF2B5EF4-FFF2-40B4-BE49-F238E27FC236}">
                <a16:creationId xmlns:a16="http://schemas.microsoft.com/office/drawing/2014/main" id="{A6D7745C-1AF2-6B93-111E-008963357D33}"/>
              </a:ext>
            </a:extLst>
          </p:cNvPr>
          <p:cNvSpPr txBox="1"/>
          <p:nvPr/>
        </p:nvSpPr>
        <p:spPr>
          <a:xfrm>
            <a:off x="2363210" y="4500033"/>
            <a:ext cx="44175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Avoids resource starvation</a:t>
            </a: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819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 err="1"/>
              <a:t>LeapFrogging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587043-BE18-31A9-72A2-8D00B9504DAA}"/>
              </a:ext>
            </a:extLst>
          </p:cNvPr>
          <p:cNvSpPr/>
          <p:nvPr/>
        </p:nvSpPr>
        <p:spPr>
          <a:xfrm>
            <a:off x="2529132" y="3817438"/>
            <a:ext cx="1023572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L1D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C067FE-B9E5-C800-B9EE-2C710EDC664C}"/>
              </a:ext>
            </a:extLst>
          </p:cNvPr>
          <p:cNvSpPr/>
          <p:nvPr/>
        </p:nvSpPr>
        <p:spPr>
          <a:xfrm>
            <a:off x="2327275" y="3128804"/>
            <a:ext cx="1427284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E240EB-216C-0F34-49CB-A3CEF20D70E6}"/>
              </a:ext>
            </a:extLst>
          </p:cNvPr>
          <p:cNvSpPr/>
          <p:nvPr/>
        </p:nvSpPr>
        <p:spPr>
          <a:xfrm>
            <a:off x="2130181" y="2440170"/>
            <a:ext cx="1821473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LLC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199086-62E1-98C0-E620-1732742AAD95}"/>
              </a:ext>
            </a:extLst>
          </p:cNvPr>
          <p:cNvSpPr/>
          <p:nvPr/>
        </p:nvSpPr>
        <p:spPr>
          <a:xfrm>
            <a:off x="1300775" y="1777668"/>
            <a:ext cx="3480288" cy="4049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DRAM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ACAC19-3B30-1744-303D-F9B7319A7319}"/>
              </a:ext>
            </a:extLst>
          </p:cNvPr>
          <p:cNvCxnSpPr>
            <a:cxnSpLocks/>
          </p:cNvCxnSpPr>
          <p:nvPr/>
        </p:nvCxnSpPr>
        <p:spPr>
          <a:xfrm flipH="1" flipV="1">
            <a:off x="3040917" y="3533708"/>
            <a:ext cx="1" cy="28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5429E3-7B8B-A39C-C45A-E3D9DB33862F}"/>
              </a:ext>
            </a:extLst>
          </p:cNvPr>
          <p:cNvCxnSpPr/>
          <p:nvPr/>
        </p:nvCxnSpPr>
        <p:spPr>
          <a:xfrm flipV="1">
            <a:off x="3040917" y="2860328"/>
            <a:ext cx="0" cy="25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1EE89F-8FFA-ECF6-8639-FAA0FFE89248}"/>
              </a:ext>
            </a:extLst>
          </p:cNvPr>
          <p:cNvCxnSpPr/>
          <p:nvPr/>
        </p:nvCxnSpPr>
        <p:spPr>
          <a:xfrm flipV="1">
            <a:off x="3040918" y="2182572"/>
            <a:ext cx="0" cy="25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75167D-1F17-5B20-93AD-0C45405A7C3A}"/>
              </a:ext>
            </a:extLst>
          </p:cNvPr>
          <p:cNvSpPr/>
          <p:nvPr/>
        </p:nvSpPr>
        <p:spPr>
          <a:xfrm>
            <a:off x="2231781" y="4442400"/>
            <a:ext cx="2453788" cy="684860"/>
          </a:xfrm>
          <a:prstGeom prst="roundRect">
            <a:avLst/>
          </a:prstGeom>
          <a:pattFill prst="narVert">
            <a:fgClr>
              <a:schemeClr val="lt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B201E-41BE-23C6-9DA8-3702CDF2325C}"/>
              </a:ext>
            </a:extLst>
          </p:cNvPr>
          <p:cNvCxnSpPr>
            <a:cxnSpLocks/>
          </p:cNvCxnSpPr>
          <p:nvPr/>
        </p:nvCxnSpPr>
        <p:spPr>
          <a:xfrm flipH="1" flipV="1">
            <a:off x="3040917" y="4222342"/>
            <a:ext cx="5130" cy="23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F2B511-12F8-BF76-7710-77118D1174DA}"/>
              </a:ext>
            </a:extLst>
          </p:cNvPr>
          <p:cNvSpPr/>
          <p:nvPr/>
        </p:nvSpPr>
        <p:spPr>
          <a:xfrm>
            <a:off x="3734900" y="3830138"/>
            <a:ext cx="808892" cy="4049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GM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68CA20-741E-BA70-BABA-D042391527FA}"/>
              </a:ext>
            </a:extLst>
          </p:cNvPr>
          <p:cNvCxnSpPr>
            <a:cxnSpLocks/>
          </p:cNvCxnSpPr>
          <p:nvPr/>
        </p:nvCxnSpPr>
        <p:spPr>
          <a:xfrm flipH="1" flipV="1">
            <a:off x="4144963" y="4222344"/>
            <a:ext cx="5130" cy="23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073357-49F6-7E1D-3094-1BA4C2EEDB24}"/>
              </a:ext>
            </a:extLst>
          </p:cNvPr>
          <p:cNvSpPr/>
          <p:nvPr/>
        </p:nvSpPr>
        <p:spPr>
          <a:xfrm>
            <a:off x="1098002" y="3817438"/>
            <a:ext cx="1427284" cy="4049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MSHR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4284751-7073-CAAB-FFD6-112D12403503}"/>
              </a:ext>
            </a:extLst>
          </p:cNvPr>
          <p:cNvSpPr/>
          <p:nvPr/>
        </p:nvSpPr>
        <p:spPr>
          <a:xfrm>
            <a:off x="702897" y="2435474"/>
            <a:ext cx="1427284" cy="4049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MSHR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91B45C-BB18-EFB7-F818-A62E5792B8FD}"/>
              </a:ext>
            </a:extLst>
          </p:cNvPr>
          <p:cNvSpPr/>
          <p:nvPr/>
        </p:nvSpPr>
        <p:spPr>
          <a:xfrm>
            <a:off x="926065" y="3120106"/>
            <a:ext cx="1427284" cy="4049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MSHR</a:t>
            </a:r>
          </a:p>
        </p:txBody>
      </p:sp>
      <p:sp>
        <p:nvSpPr>
          <p:cNvPr id="20" name="Google Shape;68;p10">
            <a:extLst>
              <a:ext uri="{FF2B5EF4-FFF2-40B4-BE49-F238E27FC236}">
                <a16:creationId xmlns:a16="http://schemas.microsoft.com/office/drawing/2014/main" id="{24132CD8-3E8C-1853-2B1A-258C6D8B1442}"/>
              </a:ext>
            </a:extLst>
          </p:cNvPr>
          <p:cNvSpPr txBox="1"/>
          <p:nvPr/>
        </p:nvSpPr>
        <p:spPr>
          <a:xfrm>
            <a:off x="4916535" y="1586194"/>
            <a:ext cx="4132593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MSHR:</a:t>
            </a:r>
          </a:p>
          <a:p>
            <a:pPr marL="88900" lvl="1"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           stores miss status</a:t>
            </a:r>
          </a:p>
          <a:p>
            <a:pPr marL="88900" lvl="1"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           enables parallel misses</a:t>
            </a:r>
          </a:p>
          <a:p>
            <a:pPr marL="88900" lvl="1">
              <a:buSzPts val="2200"/>
            </a:pPr>
            <a:endParaRPr lang="en-US" sz="2400"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Non-inclusive/ </a:t>
            </a:r>
          </a:p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     non-exclusive cache</a:t>
            </a: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0C50B8CA-0DD3-DFDE-526C-1EE54AE375A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48315" y="2116544"/>
            <a:ext cx="2164942" cy="2072054"/>
          </a:xfrm>
          <a:prstGeom prst="curvedConnector3">
            <a:avLst>
              <a:gd name="adj1" fmla="val -233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1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Attack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49CFF-A847-5D98-7F4A-80C3FD34A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26779" r="36250" b="19121"/>
          <a:stretch/>
        </p:blipFill>
        <p:spPr>
          <a:xfrm>
            <a:off x="1618318" y="1761756"/>
            <a:ext cx="5907363" cy="33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14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Attack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CA85A9-7E54-93DB-15E4-F3F6A021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2" t="23567" r="9028" b="29496"/>
          <a:stretch/>
        </p:blipFill>
        <p:spPr>
          <a:xfrm>
            <a:off x="404937" y="1496171"/>
            <a:ext cx="8334124" cy="2549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DC96AB-0DCA-C075-DE41-E538FE4902B1}"/>
              </a:ext>
            </a:extLst>
          </p:cNvPr>
          <p:cNvSpPr txBox="1"/>
          <p:nvPr/>
        </p:nvSpPr>
        <p:spPr>
          <a:xfrm>
            <a:off x="2054323" y="4653891"/>
            <a:ext cx="5035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violates strictness ordering</a:t>
            </a:r>
          </a:p>
        </p:txBody>
      </p:sp>
    </p:spTree>
    <p:extLst>
      <p:ext uri="{BB962C8B-B14F-4D97-AF65-F5344CB8AC3E}">
        <p14:creationId xmlns:p14="http://schemas.microsoft.com/office/powerpoint/2010/main" val="6012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 err="1"/>
              <a:t>LeapFrogging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3426D-988E-9D31-2051-C885EAFD6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1" t="38390" r="42222" b="28014"/>
          <a:stretch/>
        </p:blipFill>
        <p:spPr>
          <a:xfrm>
            <a:off x="782871" y="1663203"/>
            <a:ext cx="7578257" cy="2705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033DD-09DB-063D-1EE6-99E1319D3DB8}"/>
              </a:ext>
            </a:extLst>
          </p:cNvPr>
          <p:cNvSpPr txBox="1"/>
          <p:nvPr/>
        </p:nvSpPr>
        <p:spPr>
          <a:xfrm>
            <a:off x="311700" y="4681496"/>
            <a:ext cx="8587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Older instruction can kick out MSHR entry of newer instruction</a:t>
            </a:r>
          </a:p>
        </p:txBody>
      </p:sp>
    </p:spTree>
    <p:extLst>
      <p:ext uri="{BB962C8B-B14F-4D97-AF65-F5344CB8AC3E}">
        <p14:creationId xmlns:p14="http://schemas.microsoft.com/office/powerpoint/2010/main" val="164869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36597B-399D-2B93-9CBE-03D4D51EAB85}"/>
              </a:ext>
            </a:extLst>
          </p:cNvPr>
          <p:cNvSpPr/>
          <p:nvPr/>
        </p:nvSpPr>
        <p:spPr>
          <a:xfrm>
            <a:off x="3531579" y="2298160"/>
            <a:ext cx="1019907" cy="712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9B2482-1C95-1853-1365-C2663E76777B}"/>
              </a:ext>
            </a:extLst>
          </p:cNvPr>
          <p:cNvSpPr/>
          <p:nvPr/>
        </p:nvSpPr>
        <p:spPr>
          <a:xfrm>
            <a:off x="4832839" y="2286437"/>
            <a:ext cx="1019907" cy="712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3745"/>
            <a:ext cx="8520600" cy="636300"/>
          </a:xfrm>
        </p:spPr>
        <p:txBody>
          <a:bodyPr/>
          <a:lstStyle/>
          <a:p>
            <a:r>
              <a:rPr lang="en-US" sz="4800" dirty="0"/>
              <a:t>Recap- </a:t>
            </a:r>
            <a:r>
              <a:rPr lang="en-US" sz="4800" dirty="0" err="1"/>
              <a:t>Spectre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FC2B45-183B-932F-88C1-9972F092D4B5}"/>
              </a:ext>
            </a:extLst>
          </p:cNvPr>
          <p:cNvSpPr/>
          <p:nvPr/>
        </p:nvSpPr>
        <p:spPr>
          <a:xfrm>
            <a:off x="2227385" y="1843454"/>
            <a:ext cx="4923692" cy="245012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D068F-3159-98A1-17E6-12F583FECBA3}"/>
              </a:ext>
            </a:extLst>
          </p:cNvPr>
          <p:cNvSpPr/>
          <p:nvPr/>
        </p:nvSpPr>
        <p:spPr>
          <a:xfrm>
            <a:off x="2394439" y="2292304"/>
            <a:ext cx="1019907" cy="712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A03B9-7188-A3D7-8CD7-008B3765E1F9}"/>
              </a:ext>
            </a:extLst>
          </p:cNvPr>
          <p:cNvSpPr/>
          <p:nvPr/>
        </p:nvSpPr>
        <p:spPr>
          <a:xfrm>
            <a:off x="3528648" y="2298886"/>
            <a:ext cx="1019907" cy="7121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Secret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88529-64BC-420E-5FC7-FCD8B90D6FA0}"/>
              </a:ext>
            </a:extLst>
          </p:cNvPr>
          <p:cNvSpPr/>
          <p:nvPr/>
        </p:nvSpPr>
        <p:spPr>
          <a:xfrm>
            <a:off x="4829911" y="2292304"/>
            <a:ext cx="1019907" cy="712177"/>
          </a:xfrm>
          <a:prstGeom prst="rect">
            <a:avLst/>
          </a:prstGeom>
          <a:solidFill>
            <a:srgbClr val="FF292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Primes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7694F-610C-2296-34FB-6FA10CD529FA}"/>
              </a:ext>
            </a:extLst>
          </p:cNvPr>
          <p:cNvSpPr/>
          <p:nvPr/>
        </p:nvSpPr>
        <p:spPr>
          <a:xfrm>
            <a:off x="5955322" y="2282490"/>
            <a:ext cx="1019907" cy="712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0F61AE-D146-CDC6-6745-CBC83C97BB01}"/>
              </a:ext>
            </a:extLst>
          </p:cNvPr>
          <p:cNvCxnSpPr>
            <a:cxnSpLocks/>
          </p:cNvCxnSpPr>
          <p:nvPr/>
        </p:nvCxnSpPr>
        <p:spPr>
          <a:xfrm>
            <a:off x="4677508" y="1943701"/>
            <a:ext cx="0" cy="18871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A65B0-3CE1-D581-1B6A-BD068C8F2089}"/>
              </a:ext>
            </a:extLst>
          </p:cNvPr>
          <p:cNvSpPr txBox="1"/>
          <p:nvPr/>
        </p:nvSpPr>
        <p:spPr>
          <a:xfrm>
            <a:off x="5810251" y="1799395"/>
            <a:ext cx="113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34CC0-4D76-D5E3-6385-2EB3FD24ECA5}"/>
              </a:ext>
            </a:extLst>
          </p:cNvPr>
          <p:cNvSpPr txBox="1"/>
          <p:nvPr/>
        </p:nvSpPr>
        <p:spPr>
          <a:xfrm>
            <a:off x="2812065" y="1812500"/>
            <a:ext cx="113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7FE1E-DC68-F517-A93E-315667CC2C8E}"/>
              </a:ext>
            </a:extLst>
          </p:cNvPr>
          <p:cNvSpPr txBox="1"/>
          <p:nvPr/>
        </p:nvSpPr>
        <p:spPr>
          <a:xfrm>
            <a:off x="7157076" y="1369746"/>
            <a:ext cx="188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Attacker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67173-59DB-887D-B889-CD9F8D239703}"/>
              </a:ext>
            </a:extLst>
          </p:cNvPr>
          <p:cNvSpPr txBox="1"/>
          <p:nvPr/>
        </p:nvSpPr>
        <p:spPr>
          <a:xfrm>
            <a:off x="718037" y="1471004"/>
            <a:ext cx="136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Victim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2B37AD1-0CC4-468B-62B1-CB753A6F0C4D}"/>
              </a:ext>
            </a:extLst>
          </p:cNvPr>
          <p:cNvCxnSpPr>
            <a:cxnSpLocks/>
            <a:stCxn id="14" idx="1"/>
            <a:endCxn id="8" idx="0"/>
          </p:cNvCxnSpPr>
          <p:nvPr/>
        </p:nvCxnSpPr>
        <p:spPr>
          <a:xfrm rot="10800000" flipV="1">
            <a:off x="5339866" y="1631356"/>
            <a:ext cx="1817211" cy="66094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1653C5AC-9AAD-E96E-85F5-EB9BA553D024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2079371" y="1732614"/>
            <a:ext cx="1959231" cy="56627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E70ABD8-47DA-C88A-D268-A87FD7C4273C}"/>
              </a:ext>
            </a:extLst>
          </p:cNvPr>
          <p:cNvSpPr/>
          <p:nvPr/>
        </p:nvSpPr>
        <p:spPr>
          <a:xfrm>
            <a:off x="179816" y="3103171"/>
            <a:ext cx="1892239" cy="8205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Shared[Secret]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6823BEE8-A73C-030B-FB98-27A0514A5DC3}"/>
              </a:ext>
            </a:extLst>
          </p:cNvPr>
          <p:cNvCxnSpPr>
            <a:cxnSpLocks/>
            <a:stCxn id="7" idx="1"/>
            <a:endCxn id="24" idx="0"/>
          </p:cNvCxnSpPr>
          <p:nvPr/>
        </p:nvCxnSpPr>
        <p:spPr>
          <a:xfrm rot="10800000" flipV="1">
            <a:off x="1125936" y="2654975"/>
            <a:ext cx="2402712" cy="44819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4999737A-2952-6F1F-0F0C-5EE2EA38A84D}"/>
              </a:ext>
            </a:extLst>
          </p:cNvPr>
          <p:cNvCxnSpPr>
            <a:cxnSpLocks/>
            <a:stCxn id="24" idx="2"/>
            <a:endCxn id="8" idx="2"/>
          </p:cNvCxnSpPr>
          <p:nvPr/>
        </p:nvCxnSpPr>
        <p:spPr>
          <a:xfrm rot="5400000" flipH="1" flipV="1">
            <a:off x="2773265" y="1357151"/>
            <a:ext cx="919270" cy="4213929"/>
          </a:xfrm>
          <a:prstGeom prst="curvedConnector3">
            <a:avLst>
              <a:gd name="adj1" fmla="val -248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39A5FE-6DE4-246F-E8EA-8D0212A0674D}"/>
              </a:ext>
            </a:extLst>
          </p:cNvPr>
          <p:cNvSpPr txBox="1"/>
          <p:nvPr/>
        </p:nvSpPr>
        <p:spPr>
          <a:xfrm>
            <a:off x="4169021" y="3840691"/>
            <a:ext cx="153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Cache</a:t>
            </a: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1CDF0797-6C42-9804-672C-E17E417195DC}"/>
              </a:ext>
            </a:extLst>
          </p:cNvPr>
          <p:cNvSpPr/>
          <p:nvPr/>
        </p:nvSpPr>
        <p:spPr>
          <a:xfrm>
            <a:off x="4907578" y="2272588"/>
            <a:ext cx="827939" cy="738475"/>
          </a:xfrm>
          <a:prstGeom prst="mathMultiply">
            <a:avLst>
              <a:gd name="adj1" fmla="val 1082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A865662-645D-68CF-A5F5-EC2EA0786FAC}"/>
              </a:ext>
            </a:extLst>
          </p:cNvPr>
          <p:cNvSpPr/>
          <p:nvPr/>
        </p:nvSpPr>
        <p:spPr>
          <a:xfrm>
            <a:off x="5940671" y="1277816"/>
            <a:ext cx="351690" cy="3172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0B7A7CA-F509-3F6F-77A5-99798F4990D7}"/>
              </a:ext>
            </a:extLst>
          </p:cNvPr>
          <p:cNvSpPr/>
          <p:nvPr/>
        </p:nvSpPr>
        <p:spPr>
          <a:xfrm>
            <a:off x="3122732" y="1312363"/>
            <a:ext cx="351690" cy="3172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41BA85-4C9D-996B-2FC6-838320588939}"/>
              </a:ext>
            </a:extLst>
          </p:cNvPr>
          <p:cNvSpPr/>
          <p:nvPr/>
        </p:nvSpPr>
        <p:spPr>
          <a:xfrm>
            <a:off x="1016975" y="2489750"/>
            <a:ext cx="351690" cy="3172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129D1E-81E1-EEE8-813F-800BF0BFE571}"/>
              </a:ext>
            </a:extLst>
          </p:cNvPr>
          <p:cNvSpPr txBox="1"/>
          <p:nvPr/>
        </p:nvSpPr>
        <p:spPr>
          <a:xfrm>
            <a:off x="384450" y="4736560"/>
            <a:ext cx="8375100" cy="430887"/>
          </a:xfrm>
          <a:prstGeom prst="rect">
            <a:avLst/>
          </a:prstGeom>
          <a:solidFill>
            <a:srgbClr val="FFE1E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Problem: Access to speculative data across </a:t>
            </a:r>
            <a:r>
              <a:rPr lang="en-US" sz="2200" b="1" dirty="0"/>
              <a:t>domain boundaries</a:t>
            </a:r>
          </a:p>
        </p:txBody>
      </p:sp>
    </p:spTree>
    <p:extLst>
      <p:ext uri="{BB962C8B-B14F-4D97-AF65-F5344CB8AC3E}">
        <p14:creationId xmlns:p14="http://schemas.microsoft.com/office/powerpoint/2010/main" val="19722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/>
      <p:bldP spid="24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8EDE-5A20-E777-0145-2227448A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00" y="479686"/>
            <a:ext cx="8520600" cy="636300"/>
          </a:xfrm>
        </p:spPr>
        <p:txBody>
          <a:bodyPr/>
          <a:lstStyle/>
          <a:p>
            <a:r>
              <a:rPr lang="en-US" dirty="0"/>
              <a:t>Performance evaluation: SPEC 2006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6A56C-160C-DD6B-F7A0-EC1BC384C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E4FA4-828E-4C4F-41BF-B6E32D4B75AE}"/>
              </a:ext>
            </a:extLst>
          </p:cNvPr>
          <p:cNvSpPr txBox="1"/>
          <p:nvPr/>
        </p:nvSpPr>
        <p:spPr>
          <a:xfrm>
            <a:off x="237911" y="4682303"/>
            <a:ext cx="8668177" cy="400110"/>
          </a:xfrm>
          <a:prstGeom prst="rect">
            <a:avLst/>
          </a:prstGeom>
          <a:solidFill>
            <a:srgbClr val="FFE1E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GhostMinion</a:t>
            </a:r>
            <a:r>
              <a:rPr lang="en-US" sz="2000" dirty="0"/>
              <a:t> 2.5% slowdown compared to 4% slowdown for </a:t>
            </a:r>
            <a:r>
              <a:rPr lang="en-US" sz="2000" dirty="0" err="1"/>
              <a:t>MuonTrap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07B79-AAD9-A1C1-5091-CB5A678A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1" t="22237" r="7450" b="28736"/>
          <a:stretch/>
        </p:blipFill>
        <p:spPr>
          <a:xfrm>
            <a:off x="18517" y="1300481"/>
            <a:ext cx="9106966" cy="30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C97F-A383-B018-07F8-57E531E1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7172"/>
            <a:ext cx="8520600" cy="636300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C6DEB-2F69-FCDA-85DD-8A69A2C00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MuonTrap</a:t>
            </a:r>
            <a:r>
              <a:rPr lang="en-US" dirty="0"/>
              <a:t> was the first to solve </a:t>
            </a:r>
            <a:r>
              <a:rPr lang="en-US" dirty="0" err="1"/>
              <a:t>Spectre</a:t>
            </a:r>
            <a:r>
              <a:rPr lang="en-US" dirty="0"/>
              <a:t> with comparatively low performance overhead.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GhostMinion</a:t>
            </a:r>
            <a:r>
              <a:rPr lang="en-US" dirty="0"/>
              <a:t> proposes a precise framework to avoid </a:t>
            </a:r>
            <a:r>
              <a:rPr lang="en-US" dirty="0" err="1"/>
              <a:t>Spectre</a:t>
            </a:r>
            <a:r>
              <a:rPr lang="en-US" dirty="0"/>
              <a:t> and its different variants.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3D5E3-B796-EF0E-F3ED-92A3AC7D9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715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70639"/>
            <a:ext cx="8520600" cy="448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0" dirty="0">
                <a:solidFill>
                  <a:srgbClr val="C00000"/>
                </a:solidFill>
                <a:latin typeface="Brush Script Std" panose="03060802040607070404" pitchFamily="66" charset="0"/>
              </a:rPr>
              <a:t>Thank You!</a:t>
            </a:r>
            <a:endParaRPr sz="7200" dirty="0">
              <a:solidFill>
                <a:srgbClr val="C00000"/>
              </a:solidFill>
              <a:latin typeface="Brush Script Std" panose="03060802040607070404" pitchFamily="66" charset="0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3CAD8-533A-1E40-E91F-922EB8C78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67" r="77500" b="76660"/>
          <a:stretch/>
        </p:blipFill>
        <p:spPr>
          <a:xfrm>
            <a:off x="0" y="26014"/>
            <a:ext cx="2743200" cy="8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38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Speculative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C5D4C-BD9A-BC17-05F1-E941C9265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1" t="20356" r="8611" b="13192"/>
          <a:stretch/>
        </p:blipFill>
        <p:spPr>
          <a:xfrm>
            <a:off x="660399" y="1283734"/>
            <a:ext cx="7886571" cy="3559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BD548-C7E0-4742-91D3-C617C06D7ECA}"/>
              </a:ext>
            </a:extLst>
          </p:cNvPr>
          <p:cNvSpPr txBox="1"/>
          <p:nvPr/>
        </p:nvSpPr>
        <p:spPr>
          <a:xfrm>
            <a:off x="340379" y="4884723"/>
            <a:ext cx="8520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contention on a non-pipelined EU. Instruction sequences </a:t>
            </a:r>
            <a:r>
              <a:rPr lang="en-US" sz="2000" dirty="0">
                <a:effectLst/>
                <a:latin typeface="Courier New" panose="02070309020205020404" pitchFamily="49" charset="0"/>
              </a:rPr>
              <a:t>f </a:t>
            </a:r>
            <a:r>
              <a:rPr lang="en-US" sz="2000" dirty="0">
                <a:effectLst/>
                <a:latin typeface="Arial" panose="020B0604020202020204" pitchFamily="34" charset="0"/>
              </a:rPr>
              <a:t>and </a:t>
            </a:r>
            <a:r>
              <a:rPr lang="en-US" sz="2000" dirty="0">
                <a:effectLst/>
                <a:latin typeface="Courier New" panose="02070309020205020404" pitchFamily="49" charset="0"/>
              </a:rPr>
              <a:t>f’ </a:t>
            </a:r>
            <a:r>
              <a:rPr lang="en-US" sz="2000" dirty="0">
                <a:effectLst/>
                <a:latin typeface="Arial" panose="020B0604020202020204" pitchFamily="34" charset="0"/>
              </a:rPr>
              <a:t>use the same non- pipelined EU. Instruction sequence 𝑔 uses a different EU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661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Recap- </a:t>
            </a:r>
            <a:r>
              <a:rPr lang="en-US" sz="4800" dirty="0" err="1"/>
              <a:t>MuonTrap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008D2-B9D5-C9E3-7B7E-DBE12E2D4EEE}"/>
              </a:ext>
            </a:extLst>
          </p:cNvPr>
          <p:cNvSpPr/>
          <p:nvPr/>
        </p:nvSpPr>
        <p:spPr>
          <a:xfrm>
            <a:off x="2021133" y="3502773"/>
            <a:ext cx="1023572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L1D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7D336E4-C1ED-AA20-6A47-86D419FE4B01}"/>
              </a:ext>
            </a:extLst>
          </p:cNvPr>
          <p:cNvSpPr/>
          <p:nvPr/>
        </p:nvSpPr>
        <p:spPr>
          <a:xfrm>
            <a:off x="1819276" y="2814139"/>
            <a:ext cx="1427284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52409C5-0C8B-8F2D-F04E-0F126E8411B5}"/>
              </a:ext>
            </a:extLst>
          </p:cNvPr>
          <p:cNvSpPr/>
          <p:nvPr/>
        </p:nvSpPr>
        <p:spPr>
          <a:xfrm>
            <a:off x="1622182" y="2125505"/>
            <a:ext cx="1821473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LLC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A97A050-F053-4D73-5CDF-AD7F72EAF951}"/>
              </a:ext>
            </a:extLst>
          </p:cNvPr>
          <p:cNvSpPr/>
          <p:nvPr/>
        </p:nvSpPr>
        <p:spPr>
          <a:xfrm>
            <a:off x="792776" y="1463003"/>
            <a:ext cx="3480288" cy="4049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DRAM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560240-2D57-3E58-E848-B4B1182C857F}"/>
              </a:ext>
            </a:extLst>
          </p:cNvPr>
          <p:cNvCxnSpPr>
            <a:cxnSpLocks/>
          </p:cNvCxnSpPr>
          <p:nvPr/>
        </p:nvCxnSpPr>
        <p:spPr>
          <a:xfrm flipH="1" flipV="1">
            <a:off x="2532918" y="3219043"/>
            <a:ext cx="1" cy="28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09C465-3A88-35B9-EB53-DC8F18A7F54E}"/>
              </a:ext>
            </a:extLst>
          </p:cNvPr>
          <p:cNvCxnSpPr/>
          <p:nvPr/>
        </p:nvCxnSpPr>
        <p:spPr>
          <a:xfrm flipV="1">
            <a:off x="2532918" y="2545663"/>
            <a:ext cx="0" cy="25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0C42AB-B4B5-1728-6D7C-D3474145E630}"/>
              </a:ext>
            </a:extLst>
          </p:cNvPr>
          <p:cNvCxnSpPr/>
          <p:nvPr/>
        </p:nvCxnSpPr>
        <p:spPr>
          <a:xfrm flipV="1">
            <a:off x="2532919" y="1867907"/>
            <a:ext cx="0" cy="25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E974B18-CFF9-BDCA-5A8A-7E30EA69A2D2}"/>
              </a:ext>
            </a:extLst>
          </p:cNvPr>
          <p:cNvSpPr/>
          <p:nvPr/>
        </p:nvSpPr>
        <p:spPr>
          <a:xfrm>
            <a:off x="1819276" y="4778094"/>
            <a:ext cx="1417025" cy="684860"/>
          </a:xfrm>
          <a:prstGeom prst="roundRect">
            <a:avLst/>
          </a:prstGeom>
          <a:pattFill prst="narVert">
            <a:fgClr>
              <a:schemeClr val="lt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C45E54-EF03-4A01-6462-929426E026B5}"/>
              </a:ext>
            </a:extLst>
          </p:cNvPr>
          <p:cNvCxnSpPr>
            <a:cxnSpLocks/>
          </p:cNvCxnSpPr>
          <p:nvPr/>
        </p:nvCxnSpPr>
        <p:spPr>
          <a:xfrm flipH="1" flipV="1">
            <a:off x="2532919" y="3907677"/>
            <a:ext cx="5130" cy="23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2CDAD3-4BF1-9590-FAA4-86C41B258A71}"/>
              </a:ext>
            </a:extLst>
          </p:cNvPr>
          <p:cNvSpPr/>
          <p:nvPr/>
        </p:nvSpPr>
        <p:spPr>
          <a:xfrm>
            <a:off x="2133603" y="4140433"/>
            <a:ext cx="808892" cy="4049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1A9F5C-3BB1-8FEE-B255-9F949C088456}"/>
              </a:ext>
            </a:extLst>
          </p:cNvPr>
          <p:cNvCxnSpPr>
            <a:cxnSpLocks/>
          </p:cNvCxnSpPr>
          <p:nvPr/>
        </p:nvCxnSpPr>
        <p:spPr>
          <a:xfrm flipH="1" flipV="1">
            <a:off x="2545373" y="4545337"/>
            <a:ext cx="5130" cy="23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68;p10">
            <a:extLst>
              <a:ext uri="{FF2B5EF4-FFF2-40B4-BE49-F238E27FC236}">
                <a16:creationId xmlns:a16="http://schemas.microsoft.com/office/drawing/2014/main" id="{668B7BB9-0BE9-9296-C205-7C5456BB25DC}"/>
              </a:ext>
            </a:extLst>
          </p:cNvPr>
          <p:cNvSpPr txBox="1"/>
          <p:nvPr/>
        </p:nvSpPr>
        <p:spPr>
          <a:xfrm>
            <a:off x="4414720" y="1463003"/>
            <a:ext cx="441758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Stores all speculative data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Wiped on context switch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Non-inclusive/non-exclusive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Instruction cache, TLBs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917A8-EC6B-D3F1-E0AC-7E8D8D1F4B3D}"/>
              </a:ext>
            </a:extLst>
          </p:cNvPr>
          <p:cNvSpPr/>
          <p:nvPr/>
        </p:nvSpPr>
        <p:spPr>
          <a:xfrm>
            <a:off x="1967649" y="4000184"/>
            <a:ext cx="1118089" cy="684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2A24F-6316-6B28-1868-B59861329B22}"/>
              </a:ext>
            </a:extLst>
          </p:cNvPr>
          <p:cNvSpPr txBox="1"/>
          <p:nvPr/>
        </p:nvSpPr>
        <p:spPr>
          <a:xfrm>
            <a:off x="366898" y="3847094"/>
            <a:ext cx="1301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Filter cache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EB872-3DDC-47E3-5501-08C32DB2AACE}"/>
              </a:ext>
            </a:extLst>
          </p:cNvPr>
          <p:cNvSpPr txBox="1"/>
          <p:nvPr/>
        </p:nvSpPr>
        <p:spPr>
          <a:xfrm>
            <a:off x="4699102" y="4138960"/>
            <a:ext cx="4392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this work always?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78165B-F985-A98A-5342-AB934F0F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203" y="4216444"/>
            <a:ext cx="719525" cy="7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Attack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Google Shape;68;p10">
            <a:extLst>
              <a:ext uri="{FF2B5EF4-FFF2-40B4-BE49-F238E27FC236}">
                <a16:creationId xmlns:a16="http://schemas.microsoft.com/office/drawing/2014/main" id="{DF098CB8-AFC6-F84D-DFC4-DD26AF885E93}"/>
              </a:ext>
            </a:extLst>
          </p:cNvPr>
          <p:cNvSpPr txBox="1"/>
          <p:nvPr/>
        </p:nvSpPr>
        <p:spPr>
          <a:xfrm>
            <a:off x="698505" y="1171819"/>
            <a:ext cx="44175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*execution: out-of-order</a:t>
            </a: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1444868" y="1836660"/>
            <a:ext cx="6254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40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362D8-B4F7-BB7E-3470-FBCB43B5E057}"/>
              </a:ext>
            </a:extLst>
          </p:cNvPr>
          <p:cNvSpPr txBox="1"/>
          <p:nvPr/>
        </p:nvSpPr>
        <p:spPr>
          <a:xfrm>
            <a:off x="5248025" y="1305799"/>
            <a:ext cx="1504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… = *X;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… = *Y;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8EFC9F-9A92-BA7A-864F-4B36D3FEBB7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55477" y="1721298"/>
            <a:ext cx="992548" cy="365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Google Shape;68;p10">
            <a:extLst>
              <a:ext uri="{FF2B5EF4-FFF2-40B4-BE49-F238E27FC236}">
                <a16:creationId xmlns:a16="http://schemas.microsoft.com/office/drawing/2014/main" id="{CE1F1115-9B39-1D77-FF91-ADA5273E8B24}"/>
              </a:ext>
            </a:extLst>
          </p:cNvPr>
          <p:cNvSpPr txBox="1"/>
          <p:nvPr/>
        </p:nvSpPr>
        <p:spPr>
          <a:xfrm>
            <a:off x="677988" y="3804549"/>
            <a:ext cx="10716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0 or 1</a:t>
            </a: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C9E1916-D6E2-0F2C-B71B-20A23A803A44}"/>
              </a:ext>
            </a:extLst>
          </p:cNvPr>
          <p:cNvCxnSpPr>
            <a:cxnSpLocks/>
          </p:cNvCxnSpPr>
          <p:nvPr/>
        </p:nvCxnSpPr>
        <p:spPr>
          <a:xfrm rot="5400000">
            <a:off x="1006721" y="3093427"/>
            <a:ext cx="1128345" cy="656493"/>
          </a:xfrm>
          <a:prstGeom prst="curvedConnector3">
            <a:avLst>
              <a:gd name="adj1" fmla="val 13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Google Shape;68;p10">
            <a:extLst>
              <a:ext uri="{FF2B5EF4-FFF2-40B4-BE49-F238E27FC236}">
                <a16:creationId xmlns:a16="http://schemas.microsoft.com/office/drawing/2014/main" id="{A3A32D7A-CF18-935A-3E5E-F7FD3FDB32D7}"/>
              </a:ext>
            </a:extLst>
          </p:cNvPr>
          <p:cNvSpPr txBox="1"/>
          <p:nvPr/>
        </p:nvSpPr>
        <p:spPr>
          <a:xfrm>
            <a:off x="6020775" y="3946036"/>
            <a:ext cx="308316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&amp;B[0] cached</a:t>
            </a: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&amp;B[64] not cached</a:t>
            </a: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BD5384E-F2A7-B449-0F05-719E11079A50}"/>
              </a:ext>
            </a:extLst>
          </p:cNvPr>
          <p:cNvCxnSpPr>
            <a:cxnSpLocks/>
          </p:cNvCxnSpPr>
          <p:nvPr/>
        </p:nvCxnSpPr>
        <p:spPr>
          <a:xfrm>
            <a:off x="5357446" y="3225928"/>
            <a:ext cx="2341685" cy="947937"/>
          </a:xfrm>
          <a:prstGeom prst="curvedConnector3">
            <a:avLst>
              <a:gd name="adj1" fmla="val 9956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51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3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Execution unit contention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1305228" y="1351912"/>
            <a:ext cx="6254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40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08D32E5D-A5F5-0A29-7043-5C6119389BC4}"/>
              </a:ext>
            </a:extLst>
          </p:cNvPr>
          <p:cNvSpPr/>
          <p:nvPr/>
        </p:nvSpPr>
        <p:spPr>
          <a:xfrm rot="16200000">
            <a:off x="216450" y="1547741"/>
            <a:ext cx="1661746" cy="1471246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36BCDF-17FD-C477-1F0E-F3F4C48C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58" y="3224550"/>
            <a:ext cx="3404170" cy="2277075"/>
          </a:xfrm>
          <a:prstGeom prst="rect">
            <a:avLst/>
          </a:prstGeom>
        </p:spPr>
      </p:pic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2F50196F-651E-02E2-ED12-06E4232FFD12}"/>
              </a:ext>
            </a:extLst>
          </p:cNvPr>
          <p:cNvSpPr/>
          <p:nvPr/>
        </p:nvSpPr>
        <p:spPr>
          <a:xfrm rot="16200000">
            <a:off x="6631206" y="4650423"/>
            <a:ext cx="391066" cy="1123621"/>
          </a:xfrm>
          <a:prstGeom prst="curvedRightArrow">
            <a:avLst>
              <a:gd name="adj1" fmla="val 22118"/>
              <a:gd name="adj2" fmla="val 91141"/>
              <a:gd name="adj3" fmla="val 25000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90F98-1E1E-A2CD-8A0A-0E7A35A73031}"/>
              </a:ext>
            </a:extLst>
          </p:cNvPr>
          <p:cNvSpPr txBox="1"/>
          <p:nvPr/>
        </p:nvSpPr>
        <p:spPr>
          <a:xfrm>
            <a:off x="4697284" y="5238667"/>
            <a:ext cx="74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CDB</a:t>
            </a:r>
          </a:p>
        </p:txBody>
      </p:sp>
    </p:spTree>
    <p:extLst>
      <p:ext uri="{BB962C8B-B14F-4D97-AF65-F5344CB8AC3E}">
        <p14:creationId xmlns:p14="http://schemas.microsoft.com/office/powerpoint/2010/main" val="338159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Attack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1305228" y="1351912"/>
            <a:ext cx="6254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40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94B4E8-B7EA-F798-D3D6-CF7B3E28C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2" t="38453" r="13978" b="22412"/>
          <a:stretch/>
        </p:blipFill>
        <p:spPr>
          <a:xfrm>
            <a:off x="3052854" y="3572064"/>
            <a:ext cx="5273491" cy="1783703"/>
          </a:xfrm>
          <a:prstGeom prst="rect">
            <a:avLst/>
          </a:prstGeom>
        </p:spPr>
      </p:pic>
      <p:sp>
        <p:nvSpPr>
          <p:cNvPr id="3" name="Google Shape;68;p10">
            <a:extLst>
              <a:ext uri="{FF2B5EF4-FFF2-40B4-BE49-F238E27FC236}">
                <a16:creationId xmlns:a16="http://schemas.microsoft.com/office/drawing/2014/main" id="{BFDB7672-9BFE-14C5-1109-B0DCEC7DDC5A}"/>
              </a:ext>
            </a:extLst>
          </p:cNvPr>
          <p:cNvSpPr txBox="1"/>
          <p:nvPr/>
        </p:nvSpPr>
        <p:spPr>
          <a:xfrm>
            <a:off x="311700" y="3839883"/>
            <a:ext cx="260477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800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Speculative Interference</a:t>
            </a:r>
            <a:r>
              <a:rPr lang="en-US" sz="2800" baseline="30000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[2]</a:t>
            </a:r>
            <a:endParaRPr sz="2800" baseline="30000" dirty="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" name="Google Shape;42;p7">
            <a:extLst>
              <a:ext uri="{FF2B5EF4-FFF2-40B4-BE49-F238E27FC236}">
                <a16:creationId xmlns:a16="http://schemas.microsoft.com/office/drawing/2014/main" id="{717535A2-1AB1-43A8-EC1F-4855ACC3C31E}"/>
              </a:ext>
            </a:extLst>
          </p:cNvPr>
          <p:cNvSpPr txBox="1"/>
          <p:nvPr/>
        </p:nvSpPr>
        <p:spPr>
          <a:xfrm>
            <a:off x="0" y="5200463"/>
            <a:ext cx="8832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Behnia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Mohammad, Prateek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Sahu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Riccardo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Paccagnella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Jiyong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Yu,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Zirui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Neil Zhao, Xiang Zou, Thomas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Unterluggauer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al. "Speculative interference attacks: Breaking invisible speculation schemes." In 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Proceedings of the 26th ACM International Conference on Architectural Support for Programming Languages and Operating Systems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pp. 1046-1060. 2021.</a:t>
            </a:r>
          </a:p>
          <a:p>
            <a:endParaRPr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5341BD75-EFB5-E5DB-E66A-D6A0DDF54AC9}"/>
              </a:ext>
            </a:extLst>
          </p:cNvPr>
          <p:cNvSpPr/>
          <p:nvPr/>
        </p:nvSpPr>
        <p:spPr>
          <a:xfrm rot="16200000">
            <a:off x="216450" y="1547741"/>
            <a:ext cx="1661746" cy="1471246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2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Does </a:t>
            </a:r>
            <a:r>
              <a:rPr lang="en-US" sz="4800" dirty="0" err="1"/>
              <a:t>MuonTrap</a:t>
            </a:r>
            <a:r>
              <a:rPr lang="en-US" sz="4800" dirty="0"/>
              <a:t>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2208465" y="1590923"/>
            <a:ext cx="6254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40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0CE17A3E-04CA-24EC-4E2F-F3085CA146BB}"/>
              </a:ext>
            </a:extLst>
          </p:cNvPr>
          <p:cNvSpPr/>
          <p:nvPr/>
        </p:nvSpPr>
        <p:spPr>
          <a:xfrm rot="16200000">
            <a:off x="978450" y="1824796"/>
            <a:ext cx="1661746" cy="1471246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381AF-1D97-77BC-E2AA-012A1AF3AE94}"/>
              </a:ext>
            </a:extLst>
          </p:cNvPr>
          <p:cNvSpPr txBox="1"/>
          <p:nvPr/>
        </p:nvSpPr>
        <p:spPr>
          <a:xfrm>
            <a:off x="5626100" y="4470400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ADA74E-E5F0-20A8-42CE-16631E6A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47" y="4351446"/>
            <a:ext cx="1071802" cy="884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B6E33-9E85-2827-755D-9E63A564EB41}"/>
              </a:ext>
            </a:extLst>
          </p:cNvPr>
          <p:cNvSpPr txBox="1"/>
          <p:nvPr/>
        </p:nvSpPr>
        <p:spPr>
          <a:xfrm>
            <a:off x="843175" y="4285734"/>
            <a:ext cx="433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Does not take care of backwards-in-time channels</a:t>
            </a:r>
          </a:p>
        </p:txBody>
      </p:sp>
    </p:spTree>
    <p:extLst>
      <p:ext uri="{BB962C8B-B14F-4D97-AF65-F5344CB8AC3E}">
        <p14:creationId xmlns:p14="http://schemas.microsoft.com/office/powerpoint/2010/main" val="195722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Till 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68;p10">
            <a:extLst>
              <a:ext uri="{FF2B5EF4-FFF2-40B4-BE49-F238E27FC236}">
                <a16:creationId xmlns:a16="http://schemas.microsoft.com/office/drawing/2014/main" id="{5B25026D-3508-7A18-1FCB-615763B13842}"/>
              </a:ext>
            </a:extLst>
          </p:cNvPr>
          <p:cNvSpPr txBox="1"/>
          <p:nvPr/>
        </p:nvSpPr>
        <p:spPr>
          <a:xfrm>
            <a:off x="546100" y="1463003"/>
            <a:ext cx="82862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3600" dirty="0" err="1">
                <a:latin typeface="Cambria"/>
                <a:ea typeface="Cambria"/>
                <a:cs typeface="Cambria"/>
                <a:sym typeface="Cambria"/>
              </a:rPr>
              <a:t>Spectre</a:t>
            </a:r>
            <a:endParaRPr lang="en-US" sz="3600"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3600" dirty="0" err="1">
                <a:latin typeface="Cambria"/>
                <a:ea typeface="Cambria"/>
                <a:cs typeface="Cambria"/>
                <a:sym typeface="Cambria"/>
              </a:rPr>
              <a:t>MuonTrap</a:t>
            </a:r>
            <a:endParaRPr lang="en-US" sz="3600"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3600" dirty="0">
                <a:latin typeface="Cambria"/>
                <a:ea typeface="Cambria"/>
                <a:cs typeface="Cambria"/>
                <a:sym typeface="Cambria"/>
              </a:rPr>
              <a:t>Speculative Interference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3600" dirty="0">
                <a:latin typeface="Cambria"/>
                <a:ea typeface="Cambria"/>
                <a:cs typeface="Cambria"/>
                <a:sym typeface="Cambria"/>
              </a:rPr>
              <a:t>Why </a:t>
            </a:r>
            <a:r>
              <a:rPr lang="en-US" sz="3600" dirty="0" err="1">
                <a:latin typeface="Cambria"/>
                <a:ea typeface="Cambria"/>
                <a:cs typeface="Cambria"/>
                <a:sym typeface="Cambria"/>
              </a:rPr>
              <a:t>MuonTrap</a:t>
            </a:r>
            <a:r>
              <a:rPr lang="en-US" sz="3600" dirty="0">
                <a:latin typeface="Cambria"/>
                <a:ea typeface="Cambria"/>
                <a:cs typeface="Cambria"/>
                <a:sym typeface="Cambria"/>
              </a:rPr>
              <a:t> does not work?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3600" dirty="0">
                <a:latin typeface="Cambria"/>
                <a:ea typeface="Cambria"/>
                <a:cs typeface="Cambria"/>
                <a:sym typeface="Cambria"/>
              </a:rPr>
              <a:t>Next: </a:t>
            </a:r>
            <a:r>
              <a:rPr lang="en-US" sz="3600" dirty="0" err="1">
                <a:latin typeface="Cambria"/>
                <a:ea typeface="Cambria"/>
                <a:cs typeface="Cambria"/>
                <a:sym typeface="Cambria"/>
              </a:rPr>
              <a:t>GhostMinion</a:t>
            </a:r>
            <a:endParaRPr lang="en-US" sz="3600"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endParaRPr sz="36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3525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046"/>
            <a:ext cx="8520600" cy="636300"/>
          </a:xfrm>
        </p:spPr>
        <p:txBody>
          <a:bodyPr/>
          <a:lstStyle/>
          <a:p>
            <a:r>
              <a:rPr lang="en-US" sz="4800" dirty="0"/>
              <a:t>What can be done?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2208465" y="1590923"/>
            <a:ext cx="6254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40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40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40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0CE17A3E-04CA-24EC-4E2F-F3085CA146BB}"/>
              </a:ext>
            </a:extLst>
          </p:cNvPr>
          <p:cNvSpPr/>
          <p:nvPr/>
        </p:nvSpPr>
        <p:spPr>
          <a:xfrm rot="16200000">
            <a:off x="978450" y="1824796"/>
            <a:ext cx="1661746" cy="1471246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Google Shape;68;p10">
            <a:extLst>
              <a:ext uri="{FF2B5EF4-FFF2-40B4-BE49-F238E27FC236}">
                <a16:creationId xmlns:a16="http://schemas.microsoft.com/office/drawing/2014/main" id="{CFE7A368-0405-CD6F-16E5-CD237218303E}"/>
              </a:ext>
            </a:extLst>
          </p:cNvPr>
          <p:cNvSpPr txBox="1"/>
          <p:nvPr/>
        </p:nvSpPr>
        <p:spPr>
          <a:xfrm>
            <a:off x="558963" y="3768767"/>
            <a:ext cx="80260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800" dirty="0">
                <a:solidFill>
                  <a:srgbClr val="00823B"/>
                </a:solidFill>
                <a:latin typeface="Cambria"/>
                <a:ea typeface="Cambria"/>
                <a:cs typeface="Cambria"/>
                <a:sym typeface="Cambria"/>
              </a:rPr>
              <a:t>We need to restrict backward-in-time channels</a:t>
            </a:r>
            <a:endParaRPr sz="2800" dirty="0">
              <a:solidFill>
                <a:srgbClr val="0082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Google Shape;68;p10">
            <a:extLst>
              <a:ext uri="{FF2B5EF4-FFF2-40B4-BE49-F238E27FC236}">
                <a16:creationId xmlns:a16="http://schemas.microsoft.com/office/drawing/2014/main" id="{847F09F6-6AFD-51B1-0953-42BED6556BEC}"/>
              </a:ext>
            </a:extLst>
          </p:cNvPr>
          <p:cNvSpPr txBox="1"/>
          <p:nvPr/>
        </p:nvSpPr>
        <p:spPr>
          <a:xfrm>
            <a:off x="3495603" y="4588128"/>
            <a:ext cx="127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800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How?</a:t>
            </a:r>
            <a:endParaRPr sz="2800" dirty="0">
              <a:solidFill>
                <a:schemeClr val="tx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39A40-117D-9A14-CB63-3B6921D8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03" y="4503717"/>
            <a:ext cx="719525" cy="7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theme/theme1.xml><?xml version="1.0" encoding="utf-8"?>
<a:theme xmlns:a="http://schemas.openxmlformats.org/drawingml/2006/main" name="CAR3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746</Words>
  <Application>Microsoft Office PowerPoint</Application>
  <PresentationFormat>On-screen Show (16:10)</PresentationFormat>
  <Paragraphs>178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Courier Prime</vt:lpstr>
      <vt:lpstr>Calibri</vt:lpstr>
      <vt:lpstr>Brush Script Std</vt:lpstr>
      <vt:lpstr>Courier New</vt:lpstr>
      <vt:lpstr>Cambria</vt:lpstr>
      <vt:lpstr>Arial</vt:lpstr>
      <vt:lpstr>Wingdings</vt:lpstr>
      <vt:lpstr>Consolas</vt:lpstr>
      <vt:lpstr>Cambria Math</vt:lpstr>
      <vt:lpstr>CAR3S</vt:lpstr>
      <vt:lpstr>  GhostMinion: A Strictness-Ordered Cache System for Spectre Mitigation[1]       Sumon Nath sumon@cse.iitb.ac.in</vt:lpstr>
      <vt:lpstr>Recap- Spectre</vt:lpstr>
      <vt:lpstr>Recap- MuonTrap</vt:lpstr>
      <vt:lpstr>Attack scenario</vt:lpstr>
      <vt:lpstr>Execution unit contention</vt:lpstr>
      <vt:lpstr>Attack scenario</vt:lpstr>
      <vt:lpstr>Does MuonTrap work?</vt:lpstr>
      <vt:lpstr>Till now…</vt:lpstr>
      <vt:lpstr>What can be done?</vt:lpstr>
      <vt:lpstr>Strictness ordering</vt:lpstr>
      <vt:lpstr>Temporal ordering</vt:lpstr>
      <vt:lpstr>Implementation</vt:lpstr>
      <vt:lpstr>GhostMinion</vt:lpstr>
      <vt:lpstr>TimeGuarding</vt:lpstr>
      <vt:lpstr>Free-slotting</vt:lpstr>
      <vt:lpstr>LeapFrogging</vt:lpstr>
      <vt:lpstr>Attack scenario</vt:lpstr>
      <vt:lpstr>Attack scenario</vt:lpstr>
      <vt:lpstr>LeapFrogging</vt:lpstr>
      <vt:lpstr>Performance evaluation: SPEC 2006</vt:lpstr>
      <vt:lpstr>Conclusion</vt:lpstr>
      <vt:lpstr>Thank You!</vt:lpstr>
      <vt:lpstr>Speculative Interference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CASPER @ IITB  Spectre Mitigation     Sumon Nath sumon@cse.iitb.ac.in</dc:title>
  <dc:creator>Sumon Nath</dc:creator>
  <cp:lastModifiedBy>Sumon Nath</cp:lastModifiedBy>
  <cp:revision>19</cp:revision>
  <dcterms:modified xsi:type="dcterms:W3CDTF">2022-08-10T04:36:42Z</dcterms:modified>
</cp:coreProperties>
</file>